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22"/>
  </p:notesMasterIdLst>
  <p:sldIdLst>
    <p:sldId id="257" r:id="rId2"/>
    <p:sldId id="258" r:id="rId3"/>
    <p:sldId id="259" r:id="rId4"/>
    <p:sldId id="270" r:id="rId5"/>
    <p:sldId id="260" r:id="rId6"/>
    <p:sldId id="273" r:id="rId7"/>
    <p:sldId id="274" r:id="rId8"/>
    <p:sldId id="275" r:id="rId9"/>
    <p:sldId id="276" r:id="rId10"/>
    <p:sldId id="277" r:id="rId11"/>
    <p:sldId id="264" r:id="rId12"/>
    <p:sldId id="261" r:id="rId13"/>
    <p:sldId id="268" r:id="rId14"/>
    <p:sldId id="262" r:id="rId15"/>
    <p:sldId id="263" r:id="rId16"/>
    <p:sldId id="271" r:id="rId17"/>
    <p:sldId id="272" r:id="rId18"/>
    <p:sldId id="266" r:id="rId19"/>
    <p:sldId id="267" r:id="rId20"/>
    <p:sldId id="269" r:id="rId21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2AC79-2D77-4DFB-A0A6-8D618DB50DBE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6669A-D60E-4A49-99E0-DEFA4F85B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8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6669A-D60E-4A49-99E0-DEFA4F85B2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98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6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1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75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3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2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45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36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35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2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3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4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4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0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9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D2A2F-7B72-4ACF-A253-3C443FE04C0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79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5D2A2F-7B72-4ACF-A253-3C443FE04C05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E661E4-6EBF-42B4-AB14-8E54E39BC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7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193FED9-FF94-4F47-9586-7B9280A4D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628" y="3865529"/>
            <a:ext cx="4200743" cy="693219"/>
          </a:xfrm>
        </p:spPr>
        <p:txBody>
          <a:bodyPr>
            <a:no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sz="4000" dirty="0">
                <a:solidFill>
                  <a:srgbClr val="FFFF00"/>
                </a:solidFill>
                <a:cs typeface="B Titr" panose="00000700000000000000" pitchFamily="2" charset="-78"/>
              </a:rPr>
              <a:t>دپارتمان طراحی</a:t>
            </a:r>
            <a:endParaRPr lang="en-US" sz="24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8969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317" y="1527219"/>
            <a:ext cx="10018713" cy="9144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4400" dirty="0">
                <a:solidFill>
                  <a:schemeClr val="tx1"/>
                </a:solidFill>
                <a:cs typeface="B Titr" panose="00000700000000000000" pitchFamily="2" charset="-78"/>
              </a:rPr>
              <a:t>پشت لباس با 5 ویژگی:</a:t>
            </a:r>
            <a:br>
              <a:rPr lang="fa-IR" sz="3200" dirty="0">
                <a:solidFill>
                  <a:schemeClr val="tx1"/>
                </a:solidFill>
                <a:cs typeface="B Titr" panose="00000700000000000000" pitchFamily="2" charset="-78"/>
              </a:rPr>
            </a:br>
            <a:endParaRPr lang="en-US" sz="32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2623930"/>
            <a:ext cx="10963695" cy="3892780"/>
          </a:xfrm>
        </p:spPr>
        <p:txBody>
          <a:bodyPr/>
          <a:lstStyle/>
          <a:p>
            <a:pPr marL="457200" marR="0" lvl="0" indent="-4572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5245735" algn="l"/>
              </a:tabLst>
            </a:pPr>
            <a:r>
              <a:rPr lang="ar-SA" dirty="0"/>
              <a:t>یک دوم طرح طرح جلوی لباس باشد </a:t>
            </a:r>
            <a:endParaRPr lang="en-US" dirty="0"/>
          </a:p>
          <a:p>
            <a:pPr marL="457200" marR="0" lvl="0" indent="-4572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5245735" algn="l"/>
              </a:tabLst>
            </a:pPr>
            <a:r>
              <a:rPr lang="ar-SA" dirty="0"/>
              <a:t>بدون رنگ باشد . خطی باشد</a:t>
            </a:r>
            <a:endParaRPr lang="en-US" dirty="0"/>
          </a:p>
          <a:p>
            <a:pPr marL="457200" marR="0" lvl="0" indent="-4572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5245735" algn="l"/>
              </a:tabLst>
            </a:pPr>
            <a:r>
              <a:rPr lang="ar-SA" dirty="0"/>
              <a:t>بدون دست و پا و سر باشد </a:t>
            </a:r>
            <a:endParaRPr lang="en-US" dirty="0"/>
          </a:p>
          <a:p>
            <a:pPr marL="457200" marR="0" lvl="0" indent="-4572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5245735" algn="l"/>
              </a:tabLst>
            </a:pPr>
            <a:r>
              <a:rPr lang="ar-SA" dirty="0"/>
              <a:t>بدون فیگور و استایل حرکتی باشد. کاملا صاف و ایستاده </a:t>
            </a:r>
            <a:endParaRPr lang="en-US" dirty="0"/>
          </a:p>
          <a:p>
            <a:pPr marL="457200" marR="0" lvl="0" indent="-4572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5245735" algn="l"/>
              </a:tabLst>
            </a:pPr>
            <a:r>
              <a:rPr lang="ar-SA" dirty="0"/>
              <a:t>در اجرای جنس پارچه ، خطوط برش و نقوش با جلوی لباس ارتباط داشته باشد </a:t>
            </a:r>
            <a:endParaRPr lang="en-US" dirty="0"/>
          </a:p>
          <a:p>
            <a:pPr mar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245735" algn="l"/>
              </a:tabLst>
            </a:pPr>
            <a:r>
              <a:rPr lang="fa-IR" dirty="0"/>
              <a:t>را به صورت عکس در این اسلاید درج نموده بصورت مختصر شرح دهید.</a:t>
            </a:r>
            <a:endParaRPr lang="en-US" dirty="0"/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245735" algn="l"/>
              </a:tabLst>
            </a:pPr>
            <a:endParaRPr lang="en-US" dirty="0"/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245735" algn="l"/>
              </a:tabLst>
            </a:pPr>
            <a:endParaRPr lang="fa-I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245735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24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827" y="1146219"/>
            <a:ext cx="10018713" cy="1056067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ویژگی های طرح(ایده):</a:t>
            </a:r>
            <a:b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702" y="2048813"/>
            <a:ext cx="10018713" cy="3124201"/>
          </a:xfrm>
        </p:spPr>
        <p:txBody>
          <a:bodyPr/>
          <a:lstStyle/>
          <a:p>
            <a:pPr algn="r" rtl="1"/>
            <a:r>
              <a:rPr lang="fa-IR" dirty="0"/>
              <a:t>بیان ویژگی ها،خصوصیات،مزایای طرح و ضرورت پیاده سازی طرح</a:t>
            </a:r>
          </a:p>
          <a:p>
            <a:pPr algn="r" rtl="1"/>
            <a:r>
              <a:rPr lang="fa-IR" dirty="0"/>
              <a:t>تاکید میشود ویژگی هایی که طرح شما نسبت به سایر طرح ها دارد را به صورت ساده به همراه تصاویر شرح دهید</a:t>
            </a:r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0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265" y="914400"/>
            <a:ext cx="10018713" cy="1752599"/>
          </a:xfrm>
        </p:spPr>
        <p:txBody>
          <a:bodyPr/>
          <a:lstStyle/>
          <a:p>
            <a:pPr algn="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نقاط قوت و ضعف:</a:t>
            </a:r>
            <a:b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fa-IR" dirty="0"/>
              <a:t>نقاط قوت:</a:t>
            </a:r>
          </a:p>
          <a:p>
            <a:pPr algn="r" rtl="1"/>
            <a:r>
              <a:rPr lang="fa-IR" dirty="0"/>
              <a:t>هر طرح دارای ویژگی های مثبت و منفی است، لازم است نقاط قوت و ضعف طرح خود را به صورت واضح بیان نمائید.</a:t>
            </a:r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r>
              <a:rPr lang="fa-IR" dirty="0"/>
              <a:t>نقاط ضعف:</a:t>
            </a:r>
          </a:p>
          <a:p>
            <a:pPr algn="r" rtl="1"/>
            <a:r>
              <a:rPr lang="fa-IR" dirty="0"/>
              <a:t>هر طرح دارای ویژگی های مثبت و منفی است، لازم است نقاط قوت و ضعف طرح خود را به صورت واضح بیان نمائید.</a:t>
            </a:r>
          </a:p>
          <a:p>
            <a:pPr algn="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091082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010" y="914400"/>
            <a:ext cx="10018713" cy="1752599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اندازه بازار:</a:t>
            </a:r>
            <a:b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700" y="1867437"/>
            <a:ext cx="11258324" cy="3923763"/>
          </a:xfrm>
        </p:spPr>
        <p:txBody>
          <a:bodyPr/>
          <a:lstStyle/>
          <a:p>
            <a:pPr algn="r" rtl="1"/>
            <a:r>
              <a:rPr lang="fa-IR" b="1" dirty="0"/>
              <a:t>به منظور ورود هر محصول به بازار و تجاری سازی آن باید اندازه بازار، رقبا، تحلیل بازار و درواقع بازار بالقوه محصول شرح داده و تحلیل شود.</a:t>
            </a:r>
          </a:p>
          <a:p>
            <a:pPr algn="r" rtl="1"/>
            <a:r>
              <a:rPr lang="fa-IR" b="1" dirty="0"/>
              <a:t>این موارد را به طور مختصر شرح دهید.</a:t>
            </a:r>
          </a:p>
          <a:p>
            <a:pPr algn="r" rtl="1"/>
            <a:r>
              <a:rPr lang="fa-IR" dirty="0"/>
              <a:t>کلی فروش در یک بازار خاص می‌باشد. پتانسیل بازار بالاترین حد تقاضا را تعریف می‌کند و مشتریان بالقوه را می‌سنجد. ارتباط بین حجم بازار و پتانسیل بازار، تعیین کننده ی میزان شانس بازار برای رشد و ترقی است.</a:t>
            </a:r>
            <a:br>
              <a:rPr lang="fa-IR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61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536" y="914400"/>
            <a:ext cx="10018713" cy="1752599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مدل کسب وکار و فروش:</a:t>
            </a:r>
            <a:b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8" y="2666999"/>
            <a:ext cx="11245446" cy="3124201"/>
          </a:xfrm>
        </p:spPr>
        <p:txBody>
          <a:bodyPr/>
          <a:lstStyle/>
          <a:p>
            <a:pPr algn="r" rtl="1"/>
            <a:r>
              <a:rPr lang="fa-IR" dirty="0"/>
              <a:t>مدل کسب‌وکار ساختاري است که فرآيند خلق ارزش را با انتخاب گزينش تکنولوژي‌ها ايده‌ها فراهم میآورد و آن‌ها را در پيکره‌بندي خاص بسته‌بندی میکند تا به بازار هدف انتخابی ارائه دهد. </a:t>
            </a:r>
          </a:p>
          <a:p>
            <a:pPr algn="r" rtl="1"/>
            <a:r>
              <a:rPr lang="fa-IR" dirty="0"/>
              <a:t>به طور خلاصه در این مدل، نحوه ورود به بازار، نحوه جذب مخاطب و راهکارهای فروش خود را شرح می دهید.</a:t>
            </a:r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2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265" y="914400"/>
            <a:ext cx="10018713" cy="1752599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آنالیز رقبا:</a:t>
            </a:r>
            <a:b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</a:b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تحلیل یا آنالیز رقبا یک استراتژی است که با آن می‌توانید رقبای اصلی‌تان را بشناسید و طی یک فرایند شرکت، محصولات، فروش و استراتژی‌های بازاریابی آنها را ارزیابی کنید.</a:t>
            </a:r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388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265" y="914400"/>
            <a:ext cx="10018713" cy="1752599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مزیت رقابتی:</a:t>
            </a:r>
            <a:b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</a:b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وقتی شما مزیتی برای مشتریانتان ایجاد کنید که رقیبتان نتوانسته باشد برای مشتریانش فراهم کند، آن مزیت را مزیت رقابتی می‌گویند.</a:t>
            </a:r>
          </a:p>
          <a:p>
            <a:pPr algn="r" rtl="1"/>
            <a:r>
              <a:rPr lang="fa-IR" dirty="0"/>
              <a:t>در واقع محصول و یا کسب و کار شما دارای نقاط قوت و ویژگی هایی میباشد که در رقبای شما یا وجود ندارد و یا ضعیف تر از شما است.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29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265" y="914400"/>
            <a:ext cx="10018713" cy="1752599"/>
          </a:xfrm>
        </p:spPr>
        <p:txBody>
          <a:bodyPr/>
          <a:lstStyle/>
          <a:p>
            <a:pPr algn="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راهکارهای ورود به بازار: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در این صفحه روش شما برای ورود به بازار را شرح می دهید.</a:t>
            </a:r>
          </a:p>
          <a:p>
            <a:pPr algn="r" rtl="1"/>
            <a:r>
              <a:rPr lang="fa-IR" dirty="0"/>
              <a:t>این روش ها میتواند بصورت فروش آنلاین، فروش در فروشگاه ها و یا . . . </a:t>
            </a:r>
          </a:p>
          <a:p>
            <a:pPr algn="r" rtl="1"/>
            <a:r>
              <a:rPr lang="fa-IR" dirty="0"/>
              <a:t>این موارد را بطور ساده شرح دهید.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62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942" y="914400"/>
            <a:ext cx="10018713" cy="1752599"/>
          </a:xfrm>
        </p:spPr>
        <p:txBody>
          <a:bodyPr/>
          <a:lstStyle/>
          <a:p>
            <a:pPr algn="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آنالیز هزینه ها جهت تجاری سازی: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6" y="2666999"/>
            <a:ext cx="11116657" cy="3124201"/>
          </a:xfrm>
        </p:spPr>
        <p:txBody>
          <a:bodyPr/>
          <a:lstStyle/>
          <a:p>
            <a:pPr algn="r" rtl="1"/>
            <a:r>
              <a:rPr lang="fa-IR" dirty="0"/>
              <a:t>در این صفحه شرح دهید درصورتی که محصول شما برای تولید انتخاب شود، یا این محصول را خودتان بخواهید تولید کنید، بطور کلی با چه هزینه ای تولید میشود.</a:t>
            </a:r>
          </a:p>
          <a:p>
            <a:pPr algn="r" rtl="1"/>
            <a:r>
              <a:rPr lang="fa-IR" dirty="0"/>
              <a:t>درواقع تحلیلی از هزینه شما برای تولید انبوه محصول شما را شرح داده میشود.</a:t>
            </a:r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marL="0" indent="0" algn="r" rtl="1">
              <a:buNone/>
            </a:pPr>
            <a:endParaRPr lang="fa-IR" dirty="0"/>
          </a:p>
          <a:p>
            <a:pPr algn="r" rtl="1"/>
            <a:endParaRPr lang="fa-IR" dirty="0"/>
          </a:p>
          <a:p>
            <a:pPr algn="r" rtl="1"/>
            <a:endParaRPr lang="fa-IR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509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91" y="914400"/>
            <a:ext cx="10018713" cy="1752599"/>
          </a:xfrm>
        </p:spPr>
        <p:txBody>
          <a:bodyPr/>
          <a:lstStyle/>
          <a:p>
            <a:pPr algn="r" rtl="1"/>
            <a:r>
              <a:rPr lang="fa-IR" dirty="0">
                <a:solidFill>
                  <a:schemeClr val="tx1"/>
                </a:solidFill>
                <a:cs typeface="B Titr" panose="00000700000000000000" pitchFamily="2" charset="-78"/>
              </a:rPr>
              <a:t>نمونه های مشابه: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580" y="2666999"/>
            <a:ext cx="10018713" cy="3124201"/>
          </a:xfrm>
        </p:spPr>
        <p:txBody>
          <a:bodyPr/>
          <a:lstStyle/>
          <a:p>
            <a:pPr algn="r" rtl="1"/>
            <a:r>
              <a:rPr lang="fa-IR" dirty="0"/>
              <a:t>آیا محصول شما داری نمونه مشابهی است؟ شرح دهید</a:t>
            </a:r>
          </a:p>
          <a:p>
            <a:pPr algn="r" rtl="1"/>
            <a:r>
              <a:rPr lang="fa-IR" dirty="0"/>
              <a:t>اگر نمونه مشابه دارد چه ویژگی و وجه تمایزی محصول شما دارد.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4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18" y="1056068"/>
            <a:ext cx="10482834" cy="5100033"/>
          </a:xfrm>
        </p:spPr>
        <p:txBody>
          <a:bodyPr>
            <a:noAutofit/>
          </a:bodyPr>
          <a:lstStyle/>
          <a:p>
            <a:pPr marL="0" indent="0" algn="ctr" rtl="1">
              <a:lnSpc>
                <a:spcPct val="150000"/>
              </a:lnSpc>
              <a:buNone/>
            </a:pPr>
            <a:r>
              <a:rPr lang="fa-IR" sz="4000" dirty="0">
                <a:cs typeface="B Titr" panose="00000700000000000000" pitchFamily="2" charset="-78"/>
              </a:rPr>
              <a:t>معرفی تیم </a:t>
            </a:r>
            <a:endParaRPr lang="en-US" sz="4000" dirty="0">
              <a:cs typeface="B Titr" panose="000007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B Titr" panose="00000700000000000000" pitchFamily="2" charset="-78"/>
              </a:rPr>
              <a:t>عنوان طرح:                                                              عنوان دپارتمان: </a:t>
            </a:r>
            <a:r>
              <a:rPr lang="fa-IR" sz="2400" dirty="0">
                <a:solidFill>
                  <a:srgbClr val="FFFF00"/>
                </a:solidFill>
                <a:cs typeface="B Titr" panose="00000700000000000000" pitchFamily="2" charset="-78"/>
              </a:rPr>
              <a:t>طراحی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B Titr" panose="00000700000000000000" pitchFamily="2" charset="-78"/>
              </a:rPr>
              <a:t>نام و </a:t>
            </a:r>
            <a:r>
              <a:rPr lang="fa-IR" dirty="0">
                <a:cs typeface="B Titr" panose="00000700000000000000" pitchFamily="2" charset="-78"/>
              </a:rPr>
              <a:t>نام خانوادگی اعضا تیم: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>
                <a:cs typeface="B Titr" panose="00000700000000000000" pitchFamily="2" charset="-78"/>
              </a:rPr>
              <a:t>1-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>
                <a:cs typeface="B Titr" panose="00000700000000000000" pitchFamily="2" charset="-78"/>
              </a:rPr>
              <a:t>2-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>
                <a:cs typeface="B Titr" panose="00000700000000000000" pitchFamily="2" charset="-78"/>
              </a:rPr>
              <a:t>3-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cs typeface="B Titr" panose="00000700000000000000" pitchFamily="2" charset="-78"/>
              </a:rPr>
              <a:t>4-  </a:t>
            </a:r>
            <a:br>
              <a:rPr lang="fa-IR" sz="2400" dirty="0">
                <a:cs typeface="B Titr" panose="00000700000000000000" pitchFamily="2" charset="-78"/>
              </a:rPr>
            </a:br>
            <a:endParaRPr lang="en-US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7512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362" y="3412903"/>
            <a:ext cx="10018713" cy="759854"/>
          </a:xfrm>
        </p:spPr>
        <p:txBody>
          <a:bodyPr>
            <a:noAutofit/>
          </a:bodyPr>
          <a:lstStyle/>
          <a:p>
            <a:pPr rtl="1"/>
            <a:r>
              <a:rPr lang="fa-IR" sz="7200" dirty="0">
                <a:solidFill>
                  <a:srgbClr val="FF0000"/>
                </a:solidFill>
                <a:cs typeface="B Titr" panose="00000700000000000000" pitchFamily="2" charset="-78"/>
              </a:rPr>
              <a:t>با تشکر از همراهی شما</a:t>
            </a:r>
            <a:endParaRPr lang="en-US" sz="72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435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52" y="914400"/>
            <a:ext cx="10018713" cy="1752599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chemeClr val="tx1"/>
                </a:solidFill>
                <a:cs typeface="B Titr" panose="00000700000000000000" pitchFamily="2" charset="-78"/>
              </a:rPr>
              <a:t>بیان مساله</a:t>
            </a:r>
            <a:endParaRPr lang="en-US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5" y="2254875"/>
            <a:ext cx="10841050" cy="4184562"/>
          </a:xfrm>
        </p:spPr>
        <p:txBody>
          <a:bodyPr/>
          <a:lstStyle/>
          <a:p>
            <a:pPr algn="r"/>
            <a:r>
              <a:rPr lang="fa-IR" sz="1800" dirty="0"/>
              <a:t>در بیان مسئله ابتدا باید با ذکر مقدمه ای در خصوص اهمیت موضوع خواننده را به تدریج وارد فضای اصلی نمایید. سپس به تعریف و تبیین مفهوم ایده اصلی که در واقع همان مشکل یا مسئله ی مورد بحث است بپردازید.</a:t>
            </a:r>
          </a:p>
          <a:p>
            <a:pPr algn="r"/>
            <a:endParaRPr lang="fa-IR" dirty="0"/>
          </a:p>
          <a:p>
            <a:pPr algn="r"/>
            <a:endParaRPr lang="fa-IR" dirty="0"/>
          </a:p>
          <a:p>
            <a:pPr algn="r"/>
            <a:endParaRPr lang="fa-IR" dirty="0"/>
          </a:p>
          <a:p>
            <a:pPr algn="r"/>
            <a:endParaRPr lang="fa-IR" dirty="0"/>
          </a:p>
          <a:p>
            <a:pPr algn="r"/>
            <a:endParaRPr lang="fa-IR" dirty="0"/>
          </a:p>
          <a:p>
            <a:pPr algn="r"/>
            <a:endParaRPr lang="fa-IR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35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52" y="914400"/>
            <a:ext cx="10018713" cy="1752599"/>
          </a:xfrm>
        </p:spPr>
        <p:txBody>
          <a:bodyPr>
            <a:noAutofit/>
          </a:bodyPr>
          <a:lstStyle/>
          <a:p>
            <a:pPr algn="r" rtl="1"/>
            <a:r>
              <a:rPr lang="fa-IR" b="1" dirty="0">
                <a:solidFill>
                  <a:schemeClr val="tx1"/>
                </a:solidFill>
                <a:cs typeface="B Titr" panose="00000700000000000000" pitchFamily="2" charset="-78"/>
              </a:rPr>
              <a:t>منبع الهام:</a:t>
            </a:r>
            <a:br>
              <a:rPr lang="fa-IR" sz="1600" b="1" dirty="0">
                <a:solidFill>
                  <a:schemeClr val="tx1"/>
                </a:solidFill>
                <a:cs typeface="B Titr" panose="00000700000000000000" pitchFamily="2" charset="-78"/>
              </a:rPr>
            </a:br>
            <a:br>
              <a:rPr lang="en-US" sz="1600" dirty="0"/>
            </a:br>
            <a:endParaRPr lang="en-US" sz="16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3" y="2499573"/>
            <a:ext cx="10665896" cy="4055773"/>
          </a:xfrm>
        </p:spPr>
        <p:txBody>
          <a:bodyPr>
            <a:norm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245735" algn="l"/>
              </a:tabLst>
            </a:pPr>
            <a:r>
              <a:rPr lang="ar-SA" sz="1800" dirty="0"/>
              <a:t>المان و نقش منبع الهام را </a:t>
            </a:r>
            <a:r>
              <a:rPr lang="fa-IR" sz="1800" dirty="0"/>
              <a:t>به صورت عکس در این اسلاید قرارداده و بطور مختصر شرح دهید</a:t>
            </a: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245735" algn="l"/>
              </a:tabLst>
            </a:pPr>
            <a:endParaRPr lang="fa-I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245735" algn="l"/>
              </a:tabLst>
            </a:pPr>
            <a:endParaRPr lang="fa-IR" sz="18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245735" algn="l"/>
              </a:tabLst>
            </a:pPr>
            <a:endParaRPr lang="fa-I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245735" algn="l"/>
              </a:tabLst>
            </a:pPr>
            <a:endParaRPr lang="fa-IR" sz="18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245735" algn="l"/>
              </a:tabLst>
            </a:pPr>
            <a:endParaRPr lang="fa-I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245735" algn="l"/>
              </a:tabLst>
            </a:pPr>
            <a:endParaRPr lang="fa-IR" sz="18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245735" algn="l"/>
              </a:tabLst>
            </a:pPr>
            <a:endParaRPr lang="fa-I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245735" algn="l"/>
              </a:tabLst>
            </a:pPr>
            <a:endParaRPr lang="fa-IR" sz="18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245735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90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317" y="1527219"/>
            <a:ext cx="10018713" cy="9144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4400" dirty="0">
                <a:solidFill>
                  <a:schemeClr val="tx1"/>
                </a:solidFill>
                <a:cs typeface="B Titr" panose="00000700000000000000" pitchFamily="2" charset="-78"/>
              </a:rPr>
              <a:t>آنالیز منبع الهام:</a:t>
            </a:r>
            <a:br>
              <a:rPr lang="fa-IR" sz="3200" dirty="0">
                <a:solidFill>
                  <a:schemeClr val="tx1"/>
                </a:solidFill>
                <a:cs typeface="B Titr" panose="00000700000000000000" pitchFamily="2" charset="-78"/>
              </a:rPr>
            </a:br>
            <a:endParaRPr lang="en-US" sz="32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868510"/>
            <a:ext cx="10963695" cy="4648200"/>
          </a:xfrm>
        </p:spPr>
        <p:txBody>
          <a:bodyPr/>
          <a:lstStyle/>
          <a:p>
            <a:pPr algn="r" rtl="1"/>
            <a:r>
              <a:rPr lang="fa-IR" dirty="0"/>
              <a:t>آنالیز خطوط منبع الهام را در این اسلاید درج نموده بصورت مختصر شرح دهید.</a:t>
            </a:r>
            <a:endParaRPr lang="en-US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11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317" y="1527219"/>
            <a:ext cx="10018713" cy="9144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4400" dirty="0">
                <a:solidFill>
                  <a:schemeClr val="tx1"/>
                </a:solidFill>
                <a:cs typeface="B Titr" panose="00000700000000000000" pitchFamily="2" charset="-78"/>
              </a:rPr>
              <a:t>طراحی جلوی لباس:</a:t>
            </a:r>
            <a:br>
              <a:rPr lang="fa-IR" sz="3200" dirty="0">
                <a:solidFill>
                  <a:schemeClr val="tx1"/>
                </a:solidFill>
                <a:cs typeface="B Titr" panose="00000700000000000000" pitchFamily="2" charset="-78"/>
              </a:rPr>
            </a:br>
            <a:endParaRPr lang="en-US" sz="32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868510"/>
            <a:ext cx="10963695" cy="4648200"/>
          </a:xfrm>
        </p:spPr>
        <p:txBody>
          <a:bodyPr/>
          <a:lstStyle/>
          <a:p>
            <a:pPr algn="r" rtl="1"/>
            <a:r>
              <a:rPr lang="fa-IR" dirty="0"/>
              <a:t>آنالیز خطوط منبع الهام </a:t>
            </a:r>
            <a:r>
              <a:rPr lang="ar-SA" dirty="0"/>
              <a:t>( قابل اجرا با هر تکنیک رنگ – کولاژ پارچه و..... ) </a:t>
            </a:r>
            <a:r>
              <a:rPr lang="fa-IR" dirty="0"/>
              <a:t>را به صورت عکس در این اسلاید درج نموده بصورت مختصر شرح دهید.</a:t>
            </a:r>
            <a:endParaRPr lang="en-US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71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317" y="1527219"/>
            <a:ext cx="10018713" cy="9144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4400" dirty="0">
                <a:solidFill>
                  <a:schemeClr val="tx1"/>
                </a:solidFill>
                <a:cs typeface="B Titr" panose="00000700000000000000" pitchFamily="2" charset="-78"/>
              </a:rPr>
              <a:t>رنگهای پیشنهادی:</a:t>
            </a:r>
            <a:br>
              <a:rPr lang="fa-IR" sz="3200" dirty="0">
                <a:solidFill>
                  <a:schemeClr val="tx1"/>
                </a:solidFill>
                <a:cs typeface="B Titr" panose="00000700000000000000" pitchFamily="2" charset="-78"/>
              </a:rPr>
            </a:br>
            <a:endParaRPr lang="en-US" sz="32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868510"/>
            <a:ext cx="10963695" cy="4648200"/>
          </a:xfrm>
        </p:spPr>
        <p:txBody>
          <a:bodyPr/>
          <a:lstStyle/>
          <a:p>
            <a:pPr marL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245735" algn="l"/>
              </a:tabLst>
            </a:pPr>
            <a:r>
              <a:rPr lang="ar-SA" dirty="0"/>
              <a:t>حداقل 4 رنگ پیشنهادی غیر از رنگ اصلی طرح اجرا شده و با تکنیک های مختلف رنگ</a:t>
            </a:r>
            <a:r>
              <a:rPr lang="fa-IR" dirty="0"/>
              <a:t> را به صورت عکس در این اسلاید درج نموده بصورت مختصر شرح دهید.</a:t>
            </a:r>
            <a:endParaRPr lang="en-US" dirty="0"/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245735" algn="l"/>
              </a:tabLst>
            </a:pPr>
            <a:endParaRPr lang="fa-I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245735" algn="l"/>
              </a:tabLst>
            </a:pPr>
            <a:endParaRPr lang="fa-IR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245735" algn="l"/>
              </a:tabLst>
            </a:pPr>
            <a:endParaRPr lang="fa-I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245735" algn="l"/>
              </a:tabLst>
            </a:pPr>
            <a:endParaRPr lang="fa-IR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245735" algn="l"/>
              </a:tabLst>
            </a:pPr>
            <a:endParaRPr lang="fa-I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245735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1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317" y="1527219"/>
            <a:ext cx="10018713" cy="9144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4400" dirty="0">
                <a:solidFill>
                  <a:schemeClr val="tx1"/>
                </a:solidFill>
                <a:cs typeface="B Titr" panose="00000700000000000000" pitchFamily="2" charset="-78"/>
              </a:rPr>
              <a:t>جنسیت پیشنهادی پارچه:</a:t>
            </a:r>
            <a:br>
              <a:rPr lang="fa-IR" sz="3200" dirty="0">
                <a:solidFill>
                  <a:schemeClr val="tx1"/>
                </a:solidFill>
                <a:cs typeface="B Titr" panose="00000700000000000000" pitchFamily="2" charset="-78"/>
              </a:rPr>
            </a:br>
            <a:endParaRPr lang="en-US" sz="32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868510"/>
            <a:ext cx="10963695" cy="4648200"/>
          </a:xfrm>
        </p:spPr>
        <p:txBody>
          <a:bodyPr/>
          <a:lstStyle/>
          <a:p>
            <a:pPr mar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245735" algn="l"/>
              </a:tabLst>
            </a:pPr>
            <a:r>
              <a:rPr lang="ar-SA" dirty="0"/>
              <a:t>حداقل 4 جنسیت پارچه دیگر را غیر از جنس اصلی لباس پیشنهاد </a:t>
            </a:r>
            <a:r>
              <a:rPr lang="fa-IR" dirty="0"/>
              <a:t>شده را به صورت عکس در این اسلاید درج نموده بصورت مختصر شرح دهید.</a:t>
            </a:r>
            <a:endParaRPr lang="en-US" dirty="0"/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245735" algn="l"/>
              </a:tabLst>
            </a:pPr>
            <a:endParaRPr lang="en-US" dirty="0"/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245735" algn="l"/>
              </a:tabLst>
            </a:pPr>
            <a:endParaRPr lang="fa-I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245735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831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317" y="1527219"/>
            <a:ext cx="10018713" cy="9144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4400" dirty="0">
                <a:solidFill>
                  <a:schemeClr val="tx1"/>
                </a:solidFill>
                <a:cs typeface="B Titr" panose="00000700000000000000" pitchFamily="2" charset="-78"/>
              </a:rPr>
              <a:t>گسترده جلوی لباس:</a:t>
            </a:r>
            <a:br>
              <a:rPr lang="fa-IR" sz="3200" dirty="0">
                <a:solidFill>
                  <a:schemeClr val="tx1"/>
                </a:solidFill>
                <a:cs typeface="B Titr" panose="00000700000000000000" pitchFamily="2" charset="-78"/>
              </a:rPr>
            </a:br>
            <a:endParaRPr lang="en-US" sz="32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868510"/>
            <a:ext cx="10963695" cy="4648200"/>
          </a:xfrm>
        </p:spPr>
        <p:txBody>
          <a:bodyPr/>
          <a:lstStyle/>
          <a:p>
            <a:pPr marL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245735" algn="l"/>
              </a:tabLst>
            </a:pPr>
            <a:r>
              <a:rPr lang="fa-IR" dirty="0"/>
              <a:t>الگوی لباس را به صورت عکس در این اسلاید درج نموده بصورت مختصر شرح دهید.</a:t>
            </a:r>
            <a:endParaRPr lang="en-US" dirty="0"/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245735" algn="l"/>
              </a:tabLst>
            </a:pPr>
            <a:endParaRPr lang="en-US" dirty="0"/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245735" algn="l"/>
              </a:tabLst>
            </a:pPr>
            <a:endParaRPr lang="fa-I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5245735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268</TotalTime>
  <Words>780</Words>
  <Application>Microsoft Office PowerPoint</Application>
  <PresentationFormat>Widescreen</PresentationFormat>
  <Paragraphs>104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Corbel</vt:lpstr>
      <vt:lpstr>Parallax</vt:lpstr>
      <vt:lpstr>PowerPoint Presentation</vt:lpstr>
      <vt:lpstr>PowerPoint Presentation</vt:lpstr>
      <vt:lpstr>بیان مساله</vt:lpstr>
      <vt:lpstr>منبع الهام:  </vt:lpstr>
      <vt:lpstr>آنالیز منبع الهام: </vt:lpstr>
      <vt:lpstr>طراحی جلوی لباس: </vt:lpstr>
      <vt:lpstr>رنگهای پیشنهادی: </vt:lpstr>
      <vt:lpstr>جنسیت پیشنهادی پارچه: </vt:lpstr>
      <vt:lpstr>گسترده جلوی لباس: </vt:lpstr>
      <vt:lpstr>پشت لباس با 5 ویژگی: </vt:lpstr>
      <vt:lpstr>ویژگی های طرح(ایده): </vt:lpstr>
      <vt:lpstr>نقاط قوت و ضعف: </vt:lpstr>
      <vt:lpstr>اندازه بازار: </vt:lpstr>
      <vt:lpstr>مدل کسب وکار و فروش: </vt:lpstr>
      <vt:lpstr>آنالیز رقبا: </vt:lpstr>
      <vt:lpstr>مزیت رقابتی: </vt:lpstr>
      <vt:lpstr>راهکارهای ورود به بازار:</vt:lpstr>
      <vt:lpstr>آنالیز هزینه ها جهت تجاری سازی:</vt:lpstr>
      <vt:lpstr>نمونه های مشابه:</vt:lpstr>
      <vt:lpstr>با تشکر از همراهی شما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PC3</dc:creator>
  <cp:lastModifiedBy>moghadam</cp:lastModifiedBy>
  <cp:revision>27</cp:revision>
  <cp:lastPrinted>2020-09-20T11:40:52Z</cp:lastPrinted>
  <dcterms:created xsi:type="dcterms:W3CDTF">2020-09-20T10:23:33Z</dcterms:created>
  <dcterms:modified xsi:type="dcterms:W3CDTF">2020-09-24T09:31:21Z</dcterms:modified>
</cp:coreProperties>
</file>